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603" r:id="rId5"/>
    <p:sldId id="605" r:id="rId6"/>
    <p:sldId id="667" r:id="rId7"/>
    <p:sldId id="662" r:id="rId8"/>
    <p:sldId id="664" r:id="rId9"/>
    <p:sldId id="668" r:id="rId10"/>
    <p:sldId id="656" r:id="rId11"/>
    <p:sldId id="666" r:id="rId12"/>
    <p:sldId id="669" r:id="rId13"/>
    <p:sldId id="60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00EFA1-C590-4831-8516-4E5AD76CA2DC}">
          <p14:sldIdLst>
            <p14:sldId id="603"/>
            <p14:sldId id="605"/>
            <p14:sldId id="667"/>
            <p14:sldId id="662"/>
            <p14:sldId id="664"/>
            <p14:sldId id="668"/>
            <p14:sldId id="656"/>
            <p14:sldId id="666"/>
            <p14:sldId id="669"/>
            <p14:sldId id="607"/>
          </p14:sldIdLst>
        </p14:section>
      </p14:sectionLst>
    </p:ext>
    <p:ext uri="{EFAFB233-063F-42B5-8137-9DF3F51BA10A}">
      <p15:sldGuideLst xmlns:p15="http://schemas.microsoft.com/office/powerpoint/2012/main">
        <p15:guide id="2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3749" userDrawn="1">
          <p15:clr>
            <a:srgbClr val="A4A3A4"/>
          </p15:clr>
        </p15:guide>
        <p15:guide id="6" orient="horz" pos="1774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orient="horz" pos="1230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yga, Anna" initials="GA" lastIdx="13" clrIdx="0">
    <p:extLst>
      <p:ext uri="{19B8F6BF-5375-455C-9EA6-DF929625EA0E}">
        <p15:presenceInfo xmlns:p15="http://schemas.microsoft.com/office/powerpoint/2012/main" userId="S-1-5-21-1901135889-3005122355-2223831710-3660" providerId="AD"/>
      </p:ext>
    </p:extLst>
  </p:cmAuthor>
  <p:cmAuthor id="2" name="Oliver" initials="O" lastIdx="1" clrIdx="1">
    <p:extLst>
      <p:ext uri="{19B8F6BF-5375-455C-9EA6-DF929625EA0E}">
        <p15:presenceInfo xmlns:p15="http://schemas.microsoft.com/office/powerpoint/2012/main" userId="df7ae090af38c2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FAFE"/>
    <a:srgbClr val="E7F7FD"/>
    <a:srgbClr val="D3FDFB"/>
    <a:srgbClr val="3B7096"/>
    <a:srgbClr val="AC3287"/>
    <a:srgbClr val="FFFFFF"/>
    <a:srgbClr val="F8F8F8"/>
    <a:srgbClr val="E8EEF5"/>
    <a:srgbClr val="004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224" autoAdjust="0"/>
  </p:normalViewPr>
  <p:slideViewPr>
    <p:cSldViewPr snapToGrid="0">
      <p:cViewPr varScale="1">
        <p:scale>
          <a:sx n="75" d="100"/>
          <a:sy n="75" d="100"/>
        </p:scale>
        <p:origin x="54" y="78"/>
      </p:cViewPr>
      <p:guideLst>
        <p:guide pos="234"/>
        <p:guide pos="7446"/>
        <p:guide pos="3749"/>
        <p:guide orient="horz" pos="1774"/>
        <p:guide pos="393"/>
        <p:guide orient="horz" pos="1230"/>
        <p:guide orient="horz" pos="4110"/>
        <p:guide orient="horz" pos="2183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notesViewPr>
    <p:cSldViewPr snapToGrid="0">
      <p:cViewPr varScale="1">
        <p:scale>
          <a:sx n="132" d="100"/>
          <a:sy n="132" d="100"/>
        </p:scale>
        <p:origin x="53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3BA3-E7DF-4166-8B7E-6FDC07D48CEB}" type="datetimeFigureOut">
              <a:rPr lang="de-AT" smtClean="0"/>
              <a:t>09.10.2024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3863E-97DC-4B20-8CC4-14B7D6834C4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54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833BF-8F45-4E37-8A33-E9D603D9D99D}" type="datetimeFigureOut">
              <a:rPr lang="de-AT" smtClean="0"/>
              <a:t>09.10.2024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1A05-BC2C-4963-BB50-CF36FF1E632A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75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1A05-BC2C-4963-BB50-CF36FF1E632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993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D9BE2C0D-94B9-C7CF-E50A-D391578E8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576" b="12108"/>
          <a:stretch/>
        </p:blipFill>
        <p:spPr>
          <a:xfrm>
            <a:off x="0" y="-1"/>
            <a:ext cx="12214554" cy="5225733"/>
          </a:xfrm>
          <a:prstGeom prst="rect">
            <a:avLst/>
          </a:prstGeom>
        </p:spPr>
      </p:pic>
      <p:pic>
        <p:nvPicPr>
          <p:cNvPr id="9" name="Bildobjekt 8" descr="En bild som visar text, skärmbild, Teckensnitt, Electric blue&#10;&#10;Automatiskt genererad beskrivning">
            <a:extLst>
              <a:ext uri="{FF2B5EF4-FFF2-40B4-BE49-F238E27FC236}">
                <a16:creationId xmlns:a16="http://schemas.microsoft.com/office/drawing/2014/main" id="{B120B40F-260F-0D8E-BBF6-2608A3AB5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4" y="5225733"/>
            <a:ext cx="3873699" cy="163838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789698D-34ED-79E2-2F3E-F1A3565FF1AE}"/>
              </a:ext>
            </a:extLst>
          </p:cNvPr>
          <p:cNvSpPr txBox="1"/>
          <p:nvPr userDrawn="1"/>
        </p:nvSpPr>
        <p:spPr>
          <a:xfrm flipH="1">
            <a:off x="2722562" y="1097717"/>
            <a:ext cx="6926263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4400" b="1" dirty="0" err="1">
                <a:solidFill>
                  <a:schemeClr val="bg1"/>
                </a:solidFill>
              </a:rPr>
              <a:t>Supported</a:t>
            </a:r>
            <a:r>
              <a:rPr lang="sv-SE" sz="4400" b="1" dirty="0">
                <a:solidFill>
                  <a:schemeClr val="bg1"/>
                </a:solidFill>
              </a:rPr>
              <a:t> by Nature</a:t>
            </a:r>
            <a:endParaRPr lang="sv-SE" sz="1800" b="1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13816C4-7B30-F50E-0123-6D84E30654EC}"/>
              </a:ext>
            </a:extLst>
          </p:cNvPr>
          <p:cNvSpPr txBox="1"/>
          <p:nvPr userDrawn="1"/>
        </p:nvSpPr>
        <p:spPr>
          <a:xfrm>
            <a:off x="2820134" y="1774825"/>
            <a:ext cx="6649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Nature-based solutions for a sustainable Baltic Sea</a:t>
            </a:r>
          </a:p>
        </p:txBody>
      </p:sp>
    </p:spTree>
    <p:extLst>
      <p:ext uri="{BB962C8B-B14F-4D97-AF65-F5344CB8AC3E}">
        <p14:creationId xmlns:p14="http://schemas.microsoft.com/office/powerpoint/2010/main" val="86841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4B8BA386-2FD7-4BF7-6E40-608773EDEA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7937"/>
            <a:ext cx="5406013" cy="6850064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sv-SE" dirty="0"/>
          </a:p>
        </p:txBody>
      </p:sp>
      <p:sp>
        <p:nvSpPr>
          <p:cNvPr id="55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777802" y="902542"/>
            <a:ext cx="5844755" cy="611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61227" y="6638544"/>
            <a:ext cx="5050853" cy="188981"/>
          </a:xfrm>
          <a:prstGeom prst="rect">
            <a:avLst/>
          </a:prstGeom>
        </p:spPr>
        <p:txBody>
          <a:bodyPr/>
          <a:lstStyle>
            <a:lvl1pPr>
              <a:defRPr lang="de-AT" sz="11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DE" dirty="0"/>
              <a:t>Copyright Info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F361C4B-CE6A-FE0A-6B3B-E625205DEB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7802" y="1625182"/>
            <a:ext cx="5844755" cy="4690352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  <p:pic>
        <p:nvPicPr>
          <p:cNvPr id="2" name="Bildobjekt 1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9C66CF0E-D7EB-7606-94F9-923766BA5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114" y="6378440"/>
            <a:ext cx="3699126" cy="4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1C102DB-E9AF-AEAF-FF8D-DC61B82654CD}"/>
              </a:ext>
            </a:extLst>
          </p:cNvPr>
          <p:cNvSpPr/>
          <p:nvPr userDrawn="1"/>
        </p:nvSpPr>
        <p:spPr>
          <a:xfrm>
            <a:off x="0" y="6421912"/>
            <a:ext cx="12192000" cy="457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18F41C80-B0ED-CA28-8C53-C5614103C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400176"/>
            <a:ext cx="3699126" cy="479560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2E4538-7241-EB08-43B5-1CAEE3F05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50" y="1079533"/>
            <a:ext cx="10893425" cy="547044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F6904DFB-AD32-81B9-C8D0-9369736182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850" y="1725432"/>
            <a:ext cx="10893424" cy="456986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733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 and Subtitle Only Logotyp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Title</a:t>
            </a:r>
            <a:endParaRPr lang="sv-SE" dirty="0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18F41C80-B0ED-CA28-8C53-C5614103C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378440"/>
            <a:ext cx="3699126" cy="479560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2E4538-7241-EB08-43B5-1CAEE3F05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50" y="1079533"/>
            <a:ext cx="10893425" cy="547044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F6904DFB-AD32-81B9-C8D0-9369736182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850" y="1725432"/>
            <a:ext cx="10893424" cy="456986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680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and Sub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2E4538-7241-EB08-43B5-1CAEE3F05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50" y="1079533"/>
            <a:ext cx="10893425" cy="547044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F6904DFB-AD32-81B9-C8D0-9369736182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850" y="1725432"/>
            <a:ext cx="10893424" cy="456986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26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1C102DB-E9AF-AEAF-FF8D-DC61B82654CD}"/>
              </a:ext>
            </a:extLst>
          </p:cNvPr>
          <p:cNvSpPr/>
          <p:nvPr userDrawn="1"/>
        </p:nvSpPr>
        <p:spPr>
          <a:xfrm>
            <a:off x="0" y="6421912"/>
            <a:ext cx="12192000" cy="457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18F41C80-B0ED-CA28-8C53-C5614103C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400176"/>
            <a:ext cx="3699126" cy="4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08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nly Logotyp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18F41C80-B0ED-CA28-8C53-C5614103C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378440"/>
            <a:ext cx="3699126" cy="4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001F6D5C-EE5D-D32D-8226-E841F639C327}"/>
              </a:ext>
            </a:extLst>
          </p:cNvPr>
          <p:cNvSpPr/>
          <p:nvPr userDrawn="1"/>
        </p:nvSpPr>
        <p:spPr>
          <a:xfrm>
            <a:off x="0" y="0"/>
            <a:ext cx="166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88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33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63237F4-6559-568E-BE6E-E277D2919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03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/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BABE5-D1BF-BE08-A8F6-51A82F13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2" y="3740727"/>
            <a:ext cx="10893633" cy="808145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113B5-93FC-DA48-2EA7-799046D8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2" y="4668944"/>
            <a:ext cx="10904537" cy="130364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2DDC70-C33E-A653-36E6-720B4D68572E}"/>
              </a:ext>
            </a:extLst>
          </p:cNvPr>
          <p:cNvSpPr/>
          <p:nvPr userDrawn="1"/>
        </p:nvSpPr>
        <p:spPr>
          <a:xfrm>
            <a:off x="0" y="0"/>
            <a:ext cx="166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0AE3631A-6265-A51E-8EFC-94F9853B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59" y="6378440"/>
            <a:ext cx="3699126" cy="479560"/>
          </a:xfrm>
          <a:prstGeom prst="rect">
            <a:avLst/>
          </a:prstGeom>
        </p:spPr>
      </p:pic>
      <p:pic>
        <p:nvPicPr>
          <p:cNvPr id="3" name="Grafik 12">
            <a:extLst>
              <a:ext uri="{FF2B5EF4-FFF2-40B4-BE49-F238E27FC236}">
                <a16:creationId xmlns:a16="http://schemas.microsoft.com/office/drawing/2014/main" id="{3DCDC99A-370E-4828-A4EF-5E64946F4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1677627"/>
            <a:ext cx="2169437" cy="11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A7DC9-89A9-D3DB-BE84-E661E924E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0743" y="3147029"/>
            <a:ext cx="6926649" cy="47950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 err="1"/>
              <a:t>Supported</a:t>
            </a:r>
            <a:r>
              <a:rPr lang="sv-SE" dirty="0"/>
              <a:t> by Nature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48F0B-02E9-AE2D-5640-0897D23F46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0744" y="4458793"/>
            <a:ext cx="6924261" cy="221551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Date and Place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pic>
        <p:nvPicPr>
          <p:cNvPr id="9" name="Bildobjekt 8" descr="En bild som visar text, skärmbild, Teckensnitt, Electric blue&#10;&#10;Automatiskt genererad beskrivning">
            <a:extLst>
              <a:ext uri="{FF2B5EF4-FFF2-40B4-BE49-F238E27FC236}">
                <a16:creationId xmlns:a16="http://schemas.microsoft.com/office/drawing/2014/main" id="{B120B40F-260F-0D8E-BBF6-2608A3AB5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5" y="503424"/>
            <a:ext cx="3873699" cy="16383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D4661A-BEAC-D34C-D52F-B7BAA4B644A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52581" y="5089880"/>
            <a:ext cx="6922424" cy="213139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Presenter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pic>
        <p:nvPicPr>
          <p:cNvPr id="3" name="Bildobjekt 2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0DBF6141-DC23-47F3-D1AA-4A94C0564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740" r="16740"/>
          <a:stretch/>
        </p:blipFill>
        <p:spPr>
          <a:xfrm>
            <a:off x="1038514" y="3070357"/>
            <a:ext cx="2844046" cy="2844044"/>
          </a:xfrm>
          <a:prstGeom prst="ellipse">
            <a:avLst/>
          </a:prstGeom>
        </p:spPr>
      </p:pic>
      <p:sp>
        <p:nvSpPr>
          <p:cNvPr id="11" name="Platshållare för text 13">
            <a:extLst>
              <a:ext uri="{FF2B5EF4-FFF2-40B4-BE49-F238E27FC236}">
                <a16:creationId xmlns:a16="http://schemas.microsoft.com/office/drawing/2014/main" id="{9606FF88-B0B5-BF0A-DA9E-A45CE90A03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0743" y="3746911"/>
            <a:ext cx="6924262" cy="71188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Nature-based solutions for a sustainable Baltic Sea</a:t>
            </a:r>
          </a:p>
          <a:p>
            <a:pPr lvl="0"/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949455E-5AFB-27EB-3669-ACB5118A38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1350" y="4679950"/>
            <a:ext cx="6921500" cy="33813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CA75C3AF-3193-ACEC-ADC2-39B613B156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51350" y="5302250"/>
            <a:ext cx="6921500" cy="33813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042FBD9E-58ED-2B88-F5B5-2706060425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1350" y="5640388"/>
            <a:ext cx="6921500" cy="7874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8670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/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BABE5-D1BF-BE08-A8F6-51A82F13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2" y="3740727"/>
            <a:ext cx="10893633" cy="808145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113B5-93FC-DA48-2EA7-799046D8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2" y="4668944"/>
            <a:ext cx="10904537" cy="130364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2DDC70-C33E-A653-36E6-720B4D68572E}"/>
              </a:ext>
            </a:extLst>
          </p:cNvPr>
          <p:cNvSpPr/>
          <p:nvPr userDrawn="1"/>
        </p:nvSpPr>
        <p:spPr>
          <a:xfrm>
            <a:off x="0" y="0"/>
            <a:ext cx="166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0AE3631A-6265-A51E-8EFC-94F9853B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59" y="6378440"/>
            <a:ext cx="3699126" cy="479560"/>
          </a:xfrm>
          <a:prstGeom prst="rect">
            <a:avLst/>
          </a:prstGeom>
        </p:spPr>
      </p:pic>
      <p:pic>
        <p:nvPicPr>
          <p:cNvPr id="8" name="Bildobjekt 7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350578D9-B363-1172-40D1-0EC785715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740" r="16740"/>
          <a:stretch/>
        </p:blipFill>
        <p:spPr>
          <a:xfrm>
            <a:off x="5104525" y="1267116"/>
            <a:ext cx="2161886" cy="21618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28901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/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BABE5-D1BF-BE08-A8F6-51A82F13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2" y="3740727"/>
            <a:ext cx="10893633" cy="808145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113B5-93FC-DA48-2EA7-799046D8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2" y="4668944"/>
            <a:ext cx="10904537" cy="130364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2DDC70-C33E-A653-36E6-720B4D68572E}"/>
              </a:ext>
            </a:extLst>
          </p:cNvPr>
          <p:cNvSpPr/>
          <p:nvPr userDrawn="1"/>
        </p:nvSpPr>
        <p:spPr>
          <a:xfrm>
            <a:off x="0" y="0"/>
            <a:ext cx="166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0AE3631A-6265-A51E-8EFC-94F9853B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59" y="6378440"/>
            <a:ext cx="3699126" cy="4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/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BABE5-D1BF-BE08-A8F6-51A82F13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2" y="4668944"/>
            <a:ext cx="10893633" cy="1151564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113B5-93FC-DA48-2EA7-799046D8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2" y="3675413"/>
            <a:ext cx="10904537" cy="92296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2DDC70-C33E-A653-36E6-720B4D68572E}"/>
              </a:ext>
            </a:extLst>
          </p:cNvPr>
          <p:cNvSpPr/>
          <p:nvPr userDrawn="1"/>
        </p:nvSpPr>
        <p:spPr>
          <a:xfrm>
            <a:off x="0" y="0"/>
            <a:ext cx="166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0AE3631A-6265-A51E-8EFC-94F9853B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59" y="6378440"/>
            <a:ext cx="3699126" cy="479560"/>
          </a:xfrm>
          <a:prstGeom prst="rect">
            <a:avLst/>
          </a:prstGeom>
        </p:spPr>
      </p:pic>
      <p:pic>
        <p:nvPicPr>
          <p:cNvPr id="3" name="Grafik 12">
            <a:extLst>
              <a:ext uri="{FF2B5EF4-FFF2-40B4-BE49-F238E27FC236}">
                <a16:creationId xmlns:a16="http://schemas.microsoft.com/office/drawing/2014/main" id="{A721B1D6-6243-05BE-712D-12BE077BB0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1677627"/>
            <a:ext cx="2169437" cy="11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60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/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BABE5-D1BF-BE08-A8F6-51A82F13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2" y="4668944"/>
            <a:ext cx="10893633" cy="1151564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113B5-93FC-DA48-2EA7-799046D8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2" y="3675413"/>
            <a:ext cx="10904537" cy="92296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2DDC70-C33E-A653-36E6-720B4D68572E}"/>
              </a:ext>
            </a:extLst>
          </p:cNvPr>
          <p:cNvSpPr/>
          <p:nvPr userDrawn="1"/>
        </p:nvSpPr>
        <p:spPr>
          <a:xfrm>
            <a:off x="0" y="0"/>
            <a:ext cx="166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0AE3631A-6265-A51E-8EFC-94F9853B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59" y="6378440"/>
            <a:ext cx="3699126" cy="479560"/>
          </a:xfrm>
          <a:prstGeom prst="rect">
            <a:avLst/>
          </a:prstGeom>
        </p:spPr>
      </p:pic>
      <p:pic>
        <p:nvPicPr>
          <p:cNvPr id="7" name="Bildobjekt 6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1847FBF8-A1F8-8CFE-60B0-F15EF501C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740" r="16740"/>
          <a:stretch/>
        </p:blipFill>
        <p:spPr>
          <a:xfrm>
            <a:off x="4889545" y="1082478"/>
            <a:ext cx="2522370" cy="25223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64048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/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BABE5-D1BF-BE08-A8F6-51A82F13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2" y="4668944"/>
            <a:ext cx="10893633" cy="1151564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113B5-93FC-DA48-2EA7-799046D8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2" y="3675413"/>
            <a:ext cx="10904537" cy="92296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2DDC70-C33E-A653-36E6-720B4D68572E}"/>
              </a:ext>
            </a:extLst>
          </p:cNvPr>
          <p:cNvSpPr/>
          <p:nvPr userDrawn="1"/>
        </p:nvSpPr>
        <p:spPr>
          <a:xfrm>
            <a:off x="0" y="0"/>
            <a:ext cx="166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0AE3631A-6265-A51E-8EFC-94F9853B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59" y="6378440"/>
            <a:ext cx="3699126" cy="4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29748" y="3859900"/>
            <a:ext cx="10506470" cy="1688132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4E84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Look deep into nature, and then you will understand everything better.</a:t>
            </a:r>
            <a:endParaRPr lang="de-DE" dirty="0"/>
          </a:p>
        </p:txBody>
      </p:sp>
      <p:pic>
        <p:nvPicPr>
          <p:cNvPr id="3" name="Bildobjekt 2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EBC1F192-1551-87AF-B9F8-6886FB9C5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378440"/>
            <a:ext cx="3699126" cy="47956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48FAE2B-B85A-F4FF-0FCC-DEC604123643}"/>
              </a:ext>
            </a:extLst>
          </p:cNvPr>
          <p:cNvSpPr txBox="1"/>
          <p:nvPr userDrawn="1"/>
        </p:nvSpPr>
        <p:spPr>
          <a:xfrm>
            <a:off x="10616143" y="4439742"/>
            <a:ext cx="4756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v-SE" sz="6000" dirty="0">
              <a:solidFill>
                <a:schemeClr val="accent2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ACC5203-3C35-701D-96E7-7038A602A9E0}"/>
              </a:ext>
            </a:extLst>
          </p:cNvPr>
          <p:cNvSpPr txBox="1"/>
          <p:nvPr userDrawn="1"/>
        </p:nvSpPr>
        <p:spPr>
          <a:xfrm rot="10800000">
            <a:off x="1100184" y="3376328"/>
            <a:ext cx="4756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v-SE" sz="6000" dirty="0">
              <a:solidFill>
                <a:schemeClr val="accent2"/>
              </a:solidFill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40C7012-AD62-3DE1-FA1F-541EE2E03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1344" y="5670550"/>
            <a:ext cx="2964873" cy="296863"/>
          </a:xfrm>
        </p:spPr>
        <p:txBody>
          <a:bodyPr>
            <a:noAutofit/>
          </a:bodyPr>
          <a:lstStyle>
            <a:lvl1pPr algn="ctr">
              <a:defRPr sz="2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Albert Einstein</a:t>
            </a:r>
          </a:p>
        </p:txBody>
      </p:sp>
      <p:pic>
        <p:nvPicPr>
          <p:cNvPr id="4" name="Bildobjekt 3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D4C57D53-3375-F53F-1D00-4A6402B7B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740" r="16740"/>
          <a:stretch/>
        </p:blipFill>
        <p:spPr>
          <a:xfrm>
            <a:off x="4889544" y="1017666"/>
            <a:ext cx="2522370" cy="25223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95017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, aqua, skärmbild, Teckensnitt&#10;&#10;Automatiskt genererad beskrivning">
            <a:extLst>
              <a:ext uri="{FF2B5EF4-FFF2-40B4-BE49-F238E27FC236}">
                <a16:creationId xmlns:a16="http://schemas.microsoft.com/office/drawing/2014/main" id="{78A2963E-06A3-3491-040D-CD4562C12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6"/>
            <a:ext cx="12192000" cy="5224272"/>
          </a:xfrm>
          <a:prstGeom prst="rect">
            <a:avLst/>
          </a:prstGeom>
        </p:spPr>
      </p:pic>
      <p:pic>
        <p:nvPicPr>
          <p:cNvPr id="9" name="Bildobjekt 8" descr="En bild som visar text, skärmbild, Teckensnitt, Electric blue&#10;&#10;Automatiskt genererad beskrivning">
            <a:extLst>
              <a:ext uri="{FF2B5EF4-FFF2-40B4-BE49-F238E27FC236}">
                <a16:creationId xmlns:a16="http://schemas.microsoft.com/office/drawing/2014/main" id="{B120B40F-260F-0D8E-BBF6-2608A3AB5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50" y="5220616"/>
            <a:ext cx="3873699" cy="16383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5A7DC9-89A9-D3DB-BE84-E661E924E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517" y="1005861"/>
            <a:ext cx="6677830" cy="45782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Contact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48F0B-02E9-AE2D-5640-0897D23F46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3921" y="3278809"/>
            <a:ext cx="6897286" cy="31439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 err="1"/>
              <a:t>Follow</a:t>
            </a:r>
            <a:r>
              <a:rPr lang="sv-SE" dirty="0"/>
              <a:t> </a:t>
            </a:r>
            <a:r>
              <a:rPr lang="sv-SE" dirty="0" err="1"/>
              <a:t>us</a:t>
            </a:r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pic>
        <p:nvPicPr>
          <p:cNvPr id="22" name="Bildobjekt 21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0DBF6141-DC23-47F3-D1AA-4A94C0564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740" r="16740"/>
          <a:stretch/>
        </p:blipFill>
        <p:spPr>
          <a:xfrm>
            <a:off x="7806805" y="1134438"/>
            <a:ext cx="3583233" cy="3583233"/>
          </a:xfrm>
          <a:prstGeom prst="ellipse">
            <a:avLst/>
          </a:prstGeom>
        </p:spPr>
      </p:pic>
      <p:pic>
        <p:nvPicPr>
          <p:cNvPr id="12" name="Bildobjekt 11" descr="En bild som visar symbol, cirkel, Symmetri, logotyp&#10;&#10;Automatiskt genererad beskrivning">
            <a:extLst>
              <a:ext uri="{FF2B5EF4-FFF2-40B4-BE49-F238E27FC236}">
                <a16:creationId xmlns:a16="http://schemas.microsoft.com/office/drawing/2014/main" id="{C793186C-EA97-69BC-6ADA-F0005D5F9F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5" y="3791993"/>
            <a:ext cx="256896" cy="256796"/>
          </a:xfrm>
          <a:prstGeom prst="rect">
            <a:avLst/>
          </a:prstGeom>
        </p:spPr>
      </p:pic>
      <p:pic>
        <p:nvPicPr>
          <p:cNvPr id="10" name="Bildobjekt 9" descr="En bild som visar logotyp, symbol, Grafik, Teckensnitt&#10;&#10;Automatiskt genererad beskrivning">
            <a:extLst>
              <a:ext uri="{FF2B5EF4-FFF2-40B4-BE49-F238E27FC236}">
                <a16:creationId xmlns:a16="http://schemas.microsoft.com/office/drawing/2014/main" id="{2E5488E1-D58D-56C9-70DA-1E8AD98542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5" y="4208033"/>
            <a:ext cx="256897" cy="256897"/>
          </a:xfrm>
          <a:prstGeom prst="rect">
            <a:avLst/>
          </a:prstGeom>
        </p:spPr>
      </p:pic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08C2C1-4804-BCC7-BAE2-233002AA59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438" y="1955616"/>
            <a:ext cx="6678612" cy="108743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sv-SE" dirty="0"/>
              <a:t>Organisation</a:t>
            </a:r>
          </a:p>
          <a:p>
            <a:r>
              <a:rPr lang="sv-SE" dirty="0"/>
              <a:t>Contact information</a:t>
            </a:r>
          </a:p>
          <a:p>
            <a:pPr lvl="1"/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7DC23660-C2AB-5643-1123-55E82D268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438" y="1547814"/>
            <a:ext cx="6678612" cy="33449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err="1"/>
              <a:t>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9898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blå, aqua, turkos, Electric blue&#10;&#10;Automatiskt genererad beskrivning">
            <a:extLst>
              <a:ext uri="{FF2B5EF4-FFF2-40B4-BE49-F238E27FC236}">
                <a16:creationId xmlns:a16="http://schemas.microsoft.com/office/drawing/2014/main" id="{22AF1C48-3BD8-DD71-AD81-3DD4D63096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24" cy="5220616"/>
          </a:xfrm>
          <a:prstGeom prst="rect">
            <a:avLst/>
          </a:prstGeom>
        </p:spPr>
      </p:pic>
      <p:pic>
        <p:nvPicPr>
          <p:cNvPr id="9" name="Bildobjekt 8" descr="En bild som visar text, skärmbild, Teckensnitt, Electric blue&#10;&#10;Automatiskt genererad beskrivning">
            <a:extLst>
              <a:ext uri="{FF2B5EF4-FFF2-40B4-BE49-F238E27FC236}">
                <a16:creationId xmlns:a16="http://schemas.microsoft.com/office/drawing/2014/main" id="{B120B40F-260F-0D8E-BBF6-2608A3AB5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50" y="5220616"/>
            <a:ext cx="3873699" cy="1638384"/>
          </a:xfrm>
          <a:prstGeom prst="rect">
            <a:avLst/>
          </a:prstGeom>
        </p:spPr>
      </p:pic>
      <p:pic>
        <p:nvPicPr>
          <p:cNvPr id="22" name="Bildobjekt 21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0DBF6141-DC23-47F3-D1AA-4A94C0564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740" r="16740"/>
          <a:stretch/>
        </p:blipFill>
        <p:spPr>
          <a:xfrm>
            <a:off x="7806805" y="1134438"/>
            <a:ext cx="3583233" cy="35832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39720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D9BE2C0D-94B9-C7CF-E50A-D391578E8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576" b="12108"/>
          <a:stretch/>
        </p:blipFill>
        <p:spPr>
          <a:xfrm>
            <a:off x="0" y="-1"/>
            <a:ext cx="12214554" cy="52257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5A7DC9-89A9-D3DB-BE84-E661E924E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2550" y="1221756"/>
            <a:ext cx="6926649" cy="110629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Supported</a:t>
            </a:r>
            <a:r>
              <a:rPr lang="sv-SE" dirty="0"/>
              <a:t> by Nature</a:t>
            </a:r>
            <a:br>
              <a:rPr lang="sv-SE" dirty="0"/>
            </a:br>
            <a:endParaRPr lang="sv-SE" dirty="0"/>
          </a:p>
        </p:txBody>
      </p:sp>
      <p:pic>
        <p:nvPicPr>
          <p:cNvPr id="9" name="Bildobjekt 8" descr="En bild som visar text, skärmbild, Teckensnitt, Electric blue&#10;&#10;Automatiskt genererad beskrivning">
            <a:extLst>
              <a:ext uri="{FF2B5EF4-FFF2-40B4-BE49-F238E27FC236}">
                <a16:creationId xmlns:a16="http://schemas.microsoft.com/office/drawing/2014/main" id="{B120B40F-260F-0D8E-BBF6-2608A3AB5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4" y="5225733"/>
            <a:ext cx="3873699" cy="1638384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FC7C6E8-B528-B747-81B5-A665BF681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2563" y="1774825"/>
            <a:ext cx="6926262" cy="1106488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Nature-based solutions for a sustainable Baltic Sea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0688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himmel, vandra, träd&#10;&#10;Automatiskt genererad beskrivning">
            <a:extLst>
              <a:ext uri="{FF2B5EF4-FFF2-40B4-BE49-F238E27FC236}">
                <a16:creationId xmlns:a16="http://schemas.microsoft.com/office/drawing/2014/main" id="{D9BE2C0D-94B9-C7CF-E50A-D391578E8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576" b="12108"/>
          <a:stretch/>
        </p:blipFill>
        <p:spPr>
          <a:xfrm>
            <a:off x="0" y="-1"/>
            <a:ext cx="12214554" cy="5225733"/>
          </a:xfrm>
          <a:prstGeom prst="rect">
            <a:avLst/>
          </a:prstGeom>
        </p:spPr>
      </p:pic>
      <p:pic>
        <p:nvPicPr>
          <p:cNvPr id="9" name="Bildobjekt 8" descr="En bild som visar text, skärmbild, Teckensnitt, Electric blue&#10;&#10;Automatiskt genererad beskrivning">
            <a:extLst>
              <a:ext uri="{FF2B5EF4-FFF2-40B4-BE49-F238E27FC236}">
                <a16:creationId xmlns:a16="http://schemas.microsoft.com/office/drawing/2014/main" id="{B120B40F-260F-0D8E-BBF6-2608A3AB5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4" y="5225733"/>
            <a:ext cx="3873699" cy="16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497312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1C102DB-E9AF-AEAF-FF8D-DC61B82654CD}"/>
              </a:ext>
            </a:extLst>
          </p:cNvPr>
          <p:cNvSpPr/>
          <p:nvPr userDrawn="1"/>
        </p:nvSpPr>
        <p:spPr>
          <a:xfrm>
            <a:off x="0" y="6421912"/>
            <a:ext cx="12192000" cy="457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18F41C80-B0ED-CA28-8C53-C5614103C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400176"/>
            <a:ext cx="3699126" cy="479560"/>
          </a:xfrm>
          <a:prstGeom prst="rect">
            <a:avLst/>
          </a:prstGeom>
        </p:spPr>
      </p:pic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03D04C9E-EFF0-8FB9-8552-136B68142D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2960" y="1083823"/>
            <a:ext cx="10497312" cy="5114957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3975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-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A840D-ED7C-AADE-F629-3ACAE223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3A89326-5B6B-F098-CCEB-A9F877BA2146}"/>
              </a:ext>
            </a:extLst>
          </p:cNvPr>
          <p:cNvSpPr/>
          <p:nvPr userDrawn="1"/>
        </p:nvSpPr>
        <p:spPr>
          <a:xfrm>
            <a:off x="0" y="1266092"/>
            <a:ext cx="12192000" cy="5591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6C4E632-42E3-68C3-E47D-3E7E94FD7DB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850" y="1479478"/>
            <a:ext cx="10893633" cy="4690352"/>
          </a:xfrm>
        </p:spPr>
        <p:txBody>
          <a:bodyPr/>
          <a:lstStyle>
            <a:lvl1pPr marL="252000" indent="-2520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40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00000" indent="-2520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260000" indent="-252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indent="-25200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  <p:pic>
        <p:nvPicPr>
          <p:cNvPr id="7" name="Bildobjekt 6" descr="En bild som visar text, Teckensnitt, skärmbild, Grafik&#10;&#10;Automatiskt genererad beskrivning">
            <a:extLst>
              <a:ext uri="{FF2B5EF4-FFF2-40B4-BE49-F238E27FC236}">
                <a16:creationId xmlns:a16="http://schemas.microsoft.com/office/drawing/2014/main" id="{EB93A4E9-98AA-D8B1-64F8-65855A288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46" y="6422200"/>
            <a:ext cx="3361579" cy="4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29748" y="3859900"/>
            <a:ext cx="10506470" cy="1688132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4E84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Look deep into nature, and then you will understand everything better.</a:t>
            </a:r>
            <a:endParaRPr lang="de-DE" dirty="0"/>
          </a:p>
        </p:txBody>
      </p:sp>
      <p:pic>
        <p:nvPicPr>
          <p:cNvPr id="3" name="Bildobjekt 2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EBC1F192-1551-87AF-B9F8-6886FB9C5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378440"/>
            <a:ext cx="3699126" cy="47956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0872BF5-3119-D8A3-6EAF-7F3C0633E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88" y="710185"/>
            <a:ext cx="5924148" cy="308845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48FAE2B-B85A-F4FF-0FCC-DEC604123643}"/>
              </a:ext>
            </a:extLst>
          </p:cNvPr>
          <p:cNvSpPr txBox="1"/>
          <p:nvPr userDrawn="1"/>
        </p:nvSpPr>
        <p:spPr>
          <a:xfrm>
            <a:off x="10616143" y="4439742"/>
            <a:ext cx="4756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v-SE" sz="6000" dirty="0">
              <a:solidFill>
                <a:schemeClr val="accent2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ACC5203-3C35-701D-96E7-7038A602A9E0}"/>
              </a:ext>
            </a:extLst>
          </p:cNvPr>
          <p:cNvSpPr txBox="1"/>
          <p:nvPr userDrawn="1"/>
        </p:nvSpPr>
        <p:spPr>
          <a:xfrm rot="10800000">
            <a:off x="1100184" y="3376328"/>
            <a:ext cx="4756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v-SE" sz="6000" dirty="0">
              <a:solidFill>
                <a:schemeClr val="accent2"/>
              </a:solidFill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40C7012-AD62-3DE1-FA1F-541EE2E03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1344" y="5670550"/>
            <a:ext cx="2964873" cy="296863"/>
          </a:xfrm>
        </p:spPr>
        <p:txBody>
          <a:bodyPr>
            <a:noAutofit/>
          </a:bodyPr>
          <a:lstStyle>
            <a:lvl1pPr algn="ctr">
              <a:defRPr sz="2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930266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87" y="2932839"/>
            <a:ext cx="10506470" cy="1688132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4E84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Look deep into nature, and then you will understand everything better.</a:t>
            </a:r>
            <a:endParaRPr lang="de-DE" dirty="0"/>
          </a:p>
        </p:txBody>
      </p:sp>
      <p:pic>
        <p:nvPicPr>
          <p:cNvPr id="3" name="Bildobjekt 2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EBC1F192-1551-87AF-B9F8-6886FB9C5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378440"/>
            <a:ext cx="3699126" cy="47956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ACC5203-3C35-701D-96E7-7038A602A9E0}"/>
              </a:ext>
            </a:extLst>
          </p:cNvPr>
          <p:cNvSpPr txBox="1"/>
          <p:nvPr userDrawn="1"/>
        </p:nvSpPr>
        <p:spPr>
          <a:xfrm rot="10800000">
            <a:off x="1222412" y="2043063"/>
            <a:ext cx="61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v-SE" sz="8000" dirty="0">
              <a:solidFill>
                <a:schemeClr val="accent2"/>
              </a:solidFill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40C7012-AD62-3DE1-FA1F-541EE2E03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1344" y="5670550"/>
            <a:ext cx="2964873" cy="296863"/>
          </a:xfrm>
        </p:spPr>
        <p:txBody>
          <a:bodyPr>
            <a:noAutofit/>
          </a:bodyPr>
          <a:lstStyle>
            <a:lvl1pPr algn="ctr">
              <a:defRPr sz="2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54080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B266BE-5C23-54F5-FBAC-31F9D16E5E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A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E9D2C6-AE75-9AF1-3008-44D064C4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58" y="2153911"/>
            <a:ext cx="9882188" cy="7838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sv-SE" dirty="0"/>
          </a:p>
        </p:txBody>
      </p:sp>
      <p:pic>
        <p:nvPicPr>
          <p:cNvPr id="12" name="Bildobjekt 11" descr="En bild som visar skärmbild&#10;&#10;Automatiskt genererad beskrivning">
            <a:extLst>
              <a:ext uri="{FF2B5EF4-FFF2-40B4-BE49-F238E27FC236}">
                <a16:creationId xmlns:a16="http://schemas.microsoft.com/office/drawing/2014/main" id="{6994C257-34AB-BDC8-DA93-EA5EAC748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12" y="4019437"/>
            <a:ext cx="12280512" cy="3040786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E5BC149-0F57-9A0E-7A89-3C277467E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7758" y="2936464"/>
            <a:ext cx="9882188" cy="108426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dobjekt 8" descr="En bild som visar vinge, näbb, fiskmås, fågel&#10;&#10;Automatiskt genererad beskrivning">
            <a:extLst>
              <a:ext uri="{FF2B5EF4-FFF2-40B4-BE49-F238E27FC236}">
                <a16:creationId xmlns:a16="http://schemas.microsoft.com/office/drawing/2014/main" id="{A954BC4F-9559-753F-AD93-D2BDE896D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810" y="979319"/>
            <a:ext cx="900758" cy="488913"/>
          </a:xfrm>
          <a:prstGeom prst="rect">
            <a:avLst/>
          </a:prstGeom>
        </p:spPr>
      </p:pic>
      <p:pic>
        <p:nvPicPr>
          <p:cNvPr id="11" name="Bildobjekt 10" descr="En bild som visar klädsel, Solhatt, cowboyhatt, klänning&#10;&#10;Automatiskt genererad beskrivning">
            <a:extLst>
              <a:ext uri="{FF2B5EF4-FFF2-40B4-BE49-F238E27FC236}">
                <a16:creationId xmlns:a16="http://schemas.microsoft.com/office/drawing/2014/main" id="{290E9ED3-6B2D-3E96-233B-5E1DD4896A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85" y="4772860"/>
            <a:ext cx="219665" cy="683736"/>
          </a:xfrm>
          <a:prstGeom prst="rect">
            <a:avLst/>
          </a:prstGeom>
        </p:spPr>
      </p:pic>
      <p:pic>
        <p:nvPicPr>
          <p:cNvPr id="14" name="Bildobjekt 13" descr="En bild som visar står, konst&#10;&#10;Automatiskt genererad beskrivning">
            <a:extLst>
              <a:ext uri="{FF2B5EF4-FFF2-40B4-BE49-F238E27FC236}">
                <a16:creationId xmlns:a16="http://schemas.microsoft.com/office/drawing/2014/main" id="{8F89DCFD-7A2B-EF19-12FD-A56B474BF3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62" y="4706407"/>
            <a:ext cx="248693" cy="711755"/>
          </a:xfrm>
          <a:prstGeom prst="rect">
            <a:avLst/>
          </a:prstGeom>
        </p:spPr>
      </p:pic>
      <p:pic>
        <p:nvPicPr>
          <p:cNvPr id="16" name="Bildobjekt 15" descr="En bild som visar rita, tecknad serie, klädsel, konst&#10;&#10;Automatiskt genererad beskrivning">
            <a:extLst>
              <a:ext uri="{FF2B5EF4-FFF2-40B4-BE49-F238E27FC236}">
                <a16:creationId xmlns:a16="http://schemas.microsoft.com/office/drawing/2014/main" id="{4555628B-2525-4640-D6DA-017299C988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58" y="4748225"/>
            <a:ext cx="219665" cy="7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1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0194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552A4F-402B-8AB8-2139-CA18E119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717" y="531629"/>
            <a:ext cx="5103628" cy="99945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8DC1ABD8-65C2-47DD-1199-C44DC11970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34716" y="1626780"/>
            <a:ext cx="5103628" cy="4561369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  <p:pic>
        <p:nvPicPr>
          <p:cNvPr id="4" name="Bildobjekt 3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837B6C27-E974-0609-8DE1-274164213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378440"/>
            <a:ext cx="3699126" cy="479560"/>
          </a:xfrm>
          <a:prstGeom prst="rect">
            <a:avLst/>
          </a:prstGeom>
        </p:spPr>
      </p:pic>
      <p:pic>
        <p:nvPicPr>
          <p:cNvPr id="7" name="Bildobjekt 6" descr="En bild som visar karta, kartbok, text&#10;&#10;Automatiskt genererad beskrivning">
            <a:extLst>
              <a:ext uri="{FF2B5EF4-FFF2-40B4-BE49-F238E27FC236}">
                <a16:creationId xmlns:a16="http://schemas.microsoft.com/office/drawing/2014/main" id="{F8A5B2CD-F84D-FC50-5B83-0B5CF5C3A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38" r="4575"/>
          <a:stretch/>
        </p:blipFill>
        <p:spPr>
          <a:xfrm>
            <a:off x="0" y="0"/>
            <a:ext cx="6445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04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arta, text, kartbok&#10;&#10;Automatiskt genererad beskrivning">
            <a:extLst>
              <a:ext uri="{FF2B5EF4-FFF2-40B4-BE49-F238E27FC236}">
                <a16:creationId xmlns:a16="http://schemas.microsoft.com/office/drawing/2014/main" id="{E1F4D019-0CCF-ED39-5435-252788E58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" y="0"/>
            <a:ext cx="12191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34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/no Standar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4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- Standard Only Logotyp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497312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sv-SE" dirty="0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18F41C80-B0ED-CA28-8C53-C5614103C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378440"/>
            <a:ext cx="3699126" cy="479560"/>
          </a:xfrm>
          <a:prstGeom prst="rect">
            <a:avLst/>
          </a:prstGeom>
        </p:spPr>
      </p:pic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03D04C9E-EFF0-8FB9-8552-136B68142D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2960" y="1083823"/>
            <a:ext cx="10497312" cy="5146855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744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- Blue line Logotyp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497312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sv-SE" dirty="0"/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18F41C80-B0ED-CA28-8C53-C5614103C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378440"/>
            <a:ext cx="3699126" cy="479560"/>
          </a:xfrm>
          <a:prstGeom prst="rect">
            <a:avLst/>
          </a:prstGeom>
        </p:spPr>
      </p:pic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03D04C9E-EFF0-8FB9-8552-136B68142D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2960" y="1083823"/>
            <a:ext cx="10497312" cy="5146855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95CB1A-A802-A05F-62E2-7EC4D899FFDA}"/>
              </a:ext>
            </a:extLst>
          </p:cNvPr>
          <p:cNvSpPr/>
          <p:nvPr userDrawn="1"/>
        </p:nvSpPr>
        <p:spPr>
          <a:xfrm>
            <a:off x="0" y="0"/>
            <a:ext cx="166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2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- Standard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497312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03D04C9E-EFF0-8FB9-8552-136B68142D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2960" y="1083823"/>
            <a:ext cx="10497312" cy="5332413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31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- 2 Fram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497312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03D04C9E-EFF0-8FB9-8552-136B68142D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88932" y="1084484"/>
            <a:ext cx="5131340" cy="5220261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2FFE16C8-33F4-A40B-CBBA-E777AEE623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2960" y="1085145"/>
            <a:ext cx="5131341" cy="52196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6C48D1-9C0B-6AC4-C984-F220A7A60CD4}"/>
              </a:ext>
            </a:extLst>
          </p:cNvPr>
          <p:cNvSpPr/>
          <p:nvPr userDrawn="1"/>
        </p:nvSpPr>
        <p:spPr>
          <a:xfrm>
            <a:off x="0" y="6421912"/>
            <a:ext cx="12192000" cy="457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5792BEA6-D21E-967E-9958-358573989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1" y="6400176"/>
            <a:ext cx="3699126" cy="4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- 2 Frame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497312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03D04C9E-EFF0-8FB9-8552-136B68142D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88932" y="1084484"/>
            <a:ext cx="5131340" cy="5220261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2FFE16C8-33F4-A40B-CBBA-E777AEE623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2960" y="1085145"/>
            <a:ext cx="5131341" cy="52196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176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-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F83B7-D429-F226-8E92-407043B0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497312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03D04C9E-EFF0-8FB9-8552-136B68142D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2960" y="1083824"/>
            <a:ext cx="10497312" cy="3503869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540000">
              <a:defRPr/>
            </a:lvl2pPr>
            <a:lvl3pPr marL="900000" indent="-252000">
              <a:defRPr/>
            </a:lvl3pPr>
            <a:lvl4pPr marL="1260000" indent="-252000">
              <a:buFont typeface="Arial" panose="020B0604020202020204" pitchFamily="34" charset="0"/>
              <a:buChar char="•"/>
              <a:defRPr/>
            </a:lvl4pPr>
            <a:lvl5pPr indent="-252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sv-SE" dirty="0"/>
          </a:p>
        </p:txBody>
      </p:sp>
      <p:pic>
        <p:nvPicPr>
          <p:cNvPr id="10" name="Bildobjekt 9" descr="En bild som visar Grafik, design&#10;&#10;Automatiskt genererad beskrivning">
            <a:extLst>
              <a:ext uri="{FF2B5EF4-FFF2-40B4-BE49-F238E27FC236}">
                <a16:creationId xmlns:a16="http://schemas.microsoft.com/office/drawing/2014/main" id="{9D544F7B-DA7B-933F-6E74-95B71D3B3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7693"/>
            <a:ext cx="12192000" cy="2270307"/>
          </a:xfrm>
          <a:prstGeom prst="rect">
            <a:avLst/>
          </a:prstGeom>
        </p:spPr>
      </p:pic>
      <p:pic>
        <p:nvPicPr>
          <p:cNvPr id="6" name="Bildobjekt 5" descr="En bild som visar text, Teckensnitt, skärmbild, Grafik&#10;&#10;Automatiskt genererad beskrivning">
            <a:extLst>
              <a:ext uri="{FF2B5EF4-FFF2-40B4-BE49-F238E27FC236}">
                <a16:creationId xmlns:a16="http://schemas.microsoft.com/office/drawing/2014/main" id="{22EC21BA-58A9-118B-7F5B-FED783ED2C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0" y="6378808"/>
            <a:ext cx="3696286" cy="4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2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3851" y="365125"/>
            <a:ext cx="10893633" cy="61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Standard</a:t>
            </a:r>
            <a:r>
              <a:rPr lang="pl-PL" dirty="0"/>
              <a:t> </a:t>
            </a:r>
            <a:r>
              <a:rPr lang="de-DE" dirty="0" err="1"/>
              <a:t>text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DB8D18-706E-CE55-B099-5C6E7F198EBF}"/>
              </a:ext>
            </a:extLst>
          </p:cNvPr>
          <p:cNvSpPr txBox="1"/>
          <p:nvPr userDrawn="1"/>
        </p:nvSpPr>
        <p:spPr>
          <a:xfrm>
            <a:off x="16157050" y="201107"/>
            <a:ext cx="6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endParaRPr lang="de-DE" sz="4000" b="1" dirty="0" err="1">
              <a:solidFill>
                <a:srgbClr val="004E84"/>
              </a:solidFill>
            </a:endParaRP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37A07E40-BB48-CEF0-60E0-A62A15061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50" y="980678"/>
            <a:ext cx="10893633" cy="532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8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96" r:id="rId3"/>
    <p:sldLayoutId id="2147483801" r:id="rId4"/>
    <p:sldLayoutId id="2147483822" r:id="rId5"/>
    <p:sldLayoutId id="2147483802" r:id="rId6"/>
    <p:sldLayoutId id="2147483807" r:id="rId7"/>
    <p:sldLayoutId id="2147483819" r:id="rId8"/>
    <p:sldLayoutId id="2147483798" r:id="rId9"/>
    <p:sldLayoutId id="2147483676" r:id="rId10"/>
    <p:sldLayoutId id="2147483744" r:id="rId11"/>
    <p:sldLayoutId id="2147483804" r:id="rId12"/>
    <p:sldLayoutId id="2147483803" r:id="rId13"/>
    <p:sldLayoutId id="2147483741" r:id="rId14"/>
    <p:sldLayoutId id="2147483805" r:id="rId15"/>
    <p:sldLayoutId id="2147483697" r:id="rId16"/>
    <p:sldLayoutId id="2147483742" r:id="rId17"/>
    <p:sldLayoutId id="2147483745" r:id="rId18"/>
    <p:sldLayoutId id="2147483735" r:id="rId19"/>
    <p:sldLayoutId id="2147483811" r:id="rId20"/>
    <p:sldLayoutId id="2147483810" r:id="rId21"/>
    <p:sldLayoutId id="2147483797" r:id="rId22"/>
    <p:sldLayoutId id="2147483812" r:id="rId23"/>
    <p:sldLayoutId id="2147483813" r:id="rId24"/>
    <p:sldLayoutId id="2147483747" r:id="rId25"/>
    <p:sldLayoutId id="2147483815" r:id="rId26"/>
    <p:sldLayoutId id="2147483817" r:id="rId27"/>
    <p:sldLayoutId id="2147483820" r:id="rId28"/>
    <p:sldLayoutId id="2147483794" r:id="rId29"/>
    <p:sldLayoutId id="2147483793" r:id="rId30"/>
    <p:sldLayoutId id="2147483814" r:id="rId31"/>
    <p:sldLayoutId id="2147483808" r:id="rId32"/>
    <p:sldLayoutId id="2147483719" r:id="rId33"/>
    <p:sldLayoutId id="2147483715" r:id="rId34"/>
    <p:sldLayoutId id="2147483818" r:id="rId35"/>
    <p:sldLayoutId id="2147483821" r:id="rId36"/>
    <p:sldLayoutId id="2147483823" r:id="rId3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7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BFD3419-5DC4-AA63-38E1-78D5812D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5B07C94E-4067-E8DC-787C-33EFEF524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2D6EDAD-84C9-9D20-AC67-DA42F8AEB2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/>
              <a:t>Vordingborg Kommune, Møn UNESCO Biosfære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B250AD6-FCC7-4A18-4F4C-596FA1024B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Søren Sørensen</a:t>
            </a:r>
          </a:p>
        </p:txBody>
      </p:sp>
    </p:spTree>
    <p:extLst>
      <p:ext uri="{BB962C8B-B14F-4D97-AF65-F5344CB8AC3E}">
        <p14:creationId xmlns:p14="http://schemas.microsoft.com/office/powerpoint/2010/main" val="229619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5A223-881A-789A-8AFC-CBEA14BC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A09F8B-949A-B364-9D6D-EADC9F1A5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6621AE-C33A-2237-ECF6-FC96BBE5EC5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70000" lnSpcReduction="2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3A6133D-0348-770D-95F3-4FAA5C32A5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Læringssteder</a:t>
            </a:r>
            <a:r>
              <a:rPr lang="en-US" dirty="0"/>
              <a:t> for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Baserede</a:t>
            </a:r>
            <a:r>
              <a:rPr lang="en-US" dirty="0"/>
              <a:t> </a:t>
            </a:r>
            <a:r>
              <a:rPr lang="en-US" dirty="0" err="1"/>
              <a:t>Løsninger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E966130-BC49-97D2-56F1-A4AE91A8CA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Langebæk 7. </a:t>
            </a:r>
            <a:r>
              <a:rPr lang="en-GB" dirty="0" err="1"/>
              <a:t>oktober</a:t>
            </a:r>
            <a:r>
              <a:rPr lang="en-GB" dirty="0"/>
              <a:t> 2024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35ACCF-8317-4F05-47CE-F49B25736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Søren Sørensen, </a:t>
            </a:r>
            <a:r>
              <a:rPr lang="en-GB" dirty="0" err="1"/>
              <a:t>udviklingskonsulent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338024-4B5D-973A-AF95-40E5215348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Vordingborg </a:t>
            </a:r>
            <a:r>
              <a:rPr lang="en-GB" dirty="0" err="1"/>
              <a:t>Kommune</a:t>
            </a:r>
            <a:r>
              <a:rPr lang="en-GB" dirty="0"/>
              <a:t>, </a:t>
            </a:r>
            <a:r>
              <a:rPr lang="en-GB" dirty="0" err="1"/>
              <a:t>Møn</a:t>
            </a:r>
            <a:r>
              <a:rPr lang="en-GB" dirty="0"/>
              <a:t> UNESCO </a:t>
            </a:r>
            <a:r>
              <a:rPr lang="en-GB" dirty="0" err="1"/>
              <a:t>Biosfære</a:t>
            </a:r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D9E45C3-5460-BEFB-6DA9-E483E90E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535" y="5427624"/>
            <a:ext cx="180457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9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635D2AD-6B61-241C-86CC-C8D16235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C8AEA-1752-3A65-C4D1-FED53F70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latin typeface="+mj-lt"/>
              </a:rPr>
              <a:t>Biosphere for Baltic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CCA60A-66D0-2916-16E7-05285C5503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7826" y="2489945"/>
            <a:ext cx="4087878" cy="400293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da-DK" sz="1700" dirty="0">
                <a:solidFill>
                  <a:schemeClr val="tx1"/>
                </a:solidFill>
              </a:rPr>
              <a:t>Netværk mellem 9 biosfære områder og et aspirerende område rundt om Østersøen</a:t>
            </a:r>
          </a:p>
          <a:p>
            <a:pPr indent="-228600"/>
            <a:r>
              <a:rPr lang="da-DK" sz="1700" dirty="0">
                <a:solidFill>
                  <a:schemeClr val="tx1"/>
                </a:solidFill>
              </a:rPr>
              <a:t>Etableret for 6 år siden og støttet af “</a:t>
            </a:r>
            <a:r>
              <a:rPr lang="da-DK" sz="1700" dirty="0" err="1">
                <a:solidFill>
                  <a:schemeClr val="tx1"/>
                </a:solidFill>
              </a:rPr>
              <a:t>Swedish</a:t>
            </a:r>
            <a:r>
              <a:rPr lang="da-DK" sz="1700" dirty="0">
                <a:solidFill>
                  <a:schemeClr val="tx1"/>
                </a:solidFill>
              </a:rPr>
              <a:t> Institute”</a:t>
            </a:r>
          </a:p>
          <a:p>
            <a:pPr indent="-228600"/>
            <a:r>
              <a:rPr lang="da-DK" sz="1700" dirty="0">
                <a:solidFill>
                  <a:schemeClr val="tx1"/>
                </a:solidFill>
              </a:rPr>
              <a:t>Udgangspunktet for samarbejdet I netværket er fælles udfordringer og gensidig inspiration. </a:t>
            </a:r>
          </a:p>
          <a:p>
            <a:pPr indent="-228600"/>
            <a:r>
              <a:rPr lang="da-DK" sz="1700" dirty="0">
                <a:solidFill>
                  <a:schemeClr val="tx1"/>
                </a:solidFill>
              </a:rPr>
              <a:t>Målet med netværket var at ansøge </a:t>
            </a:r>
            <a:r>
              <a:rPr lang="da-DK" sz="1700" dirty="0" err="1">
                <a:solidFill>
                  <a:schemeClr val="tx1"/>
                </a:solidFill>
              </a:rPr>
              <a:t>Interreg</a:t>
            </a:r>
            <a:r>
              <a:rPr lang="da-DK" sz="1700" dirty="0">
                <a:solidFill>
                  <a:schemeClr val="tx1"/>
                </a:solidFill>
              </a:rPr>
              <a:t> </a:t>
            </a:r>
            <a:r>
              <a:rPr lang="da-DK" sz="1700" dirty="0" err="1">
                <a:solidFill>
                  <a:schemeClr val="tx1"/>
                </a:solidFill>
              </a:rPr>
              <a:t>Baltic</a:t>
            </a:r>
            <a:r>
              <a:rPr lang="da-DK" sz="1700" dirty="0">
                <a:solidFill>
                  <a:schemeClr val="tx1"/>
                </a:solidFill>
              </a:rPr>
              <a:t> Sea programmet</a:t>
            </a:r>
          </a:p>
          <a:p>
            <a:pPr indent="-228600"/>
            <a:r>
              <a:rPr lang="da-DK" sz="1700" dirty="0">
                <a:solidFill>
                  <a:schemeClr val="tx1"/>
                </a:solidFill>
              </a:rPr>
              <a:t>“</a:t>
            </a:r>
            <a:r>
              <a:rPr lang="da-DK" sz="1700" dirty="0" err="1">
                <a:solidFill>
                  <a:schemeClr val="tx1"/>
                </a:solidFill>
              </a:rPr>
              <a:t>Supported</a:t>
            </a:r>
            <a:r>
              <a:rPr lang="da-DK" sz="1700" dirty="0">
                <a:solidFill>
                  <a:schemeClr val="tx1"/>
                </a:solidFill>
              </a:rPr>
              <a:t> by Nature” projektet blev bevilget som et “core </a:t>
            </a:r>
            <a:r>
              <a:rPr lang="da-DK" sz="1700" dirty="0" err="1">
                <a:solidFill>
                  <a:schemeClr val="tx1"/>
                </a:solidFill>
              </a:rPr>
              <a:t>project</a:t>
            </a:r>
            <a:r>
              <a:rPr lang="da-DK" sz="1700" dirty="0">
                <a:solidFill>
                  <a:schemeClr val="tx1"/>
                </a:solidFill>
              </a:rPr>
              <a:t>” sidste år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236250-C26C-2034-F3EC-CD8B9736F0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460944" y="7784211"/>
            <a:ext cx="10893425" cy="5332413"/>
          </a:xfrm>
        </p:spPr>
        <p:txBody>
          <a:bodyPr/>
          <a:lstStyle/>
          <a:p>
            <a:endParaRPr lang="sv-SE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A59DEC8-2E89-2B99-9F3C-80236DB1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512" y="365125"/>
            <a:ext cx="1293394" cy="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2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605" y="5223674"/>
            <a:ext cx="1426043" cy="105527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391" y="4383768"/>
            <a:ext cx="870643" cy="178390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351" y="579054"/>
            <a:ext cx="3219818" cy="145014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675" y="3797631"/>
            <a:ext cx="1426043" cy="142604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172" y="2996839"/>
            <a:ext cx="2523911" cy="50478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388" y="859668"/>
            <a:ext cx="1815630" cy="125261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646" y="3901328"/>
            <a:ext cx="2112873" cy="96487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07" y="1625762"/>
            <a:ext cx="2705100" cy="61912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038" y="4042557"/>
            <a:ext cx="2029187" cy="852600"/>
          </a:xfrm>
          <a:prstGeom prst="rect">
            <a:avLst/>
          </a:prstGeom>
        </p:spPr>
      </p:pic>
      <p:pic>
        <p:nvPicPr>
          <p:cNvPr id="3" name="Bildobjekt 2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9FD3A392-AAC2-D112-9F60-4D5E6345B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195" y="1126234"/>
            <a:ext cx="1025411" cy="77938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0068" y="1105735"/>
            <a:ext cx="1401666" cy="1508937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646" y="2987049"/>
            <a:ext cx="1928078" cy="616984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873" y="5474742"/>
            <a:ext cx="2363270" cy="700232"/>
          </a:xfrm>
          <a:prstGeom prst="rect">
            <a:avLst/>
          </a:prstGeom>
        </p:spPr>
      </p:pic>
      <p:pic>
        <p:nvPicPr>
          <p:cNvPr id="17" name="Bildobjekt 23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67519D83-EBEE-D748-2717-D146BF5069C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845" y="5263137"/>
            <a:ext cx="3239857" cy="1131708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E3323EDE-8897-C20E-7E2D-5EF955139126}"/>
              </a:ext>
            </a:extLst>
          </p:cNvPr>
          <p:cNvGrpSpPr/>
          <p:nvPr/>
        </p:nvGrpSpPr>
        <p:grpSpPr>
          <a:xfrm>
            <a:off x="8800403" y="2652623"/>
            <a:ext cx="3106615" cy="3598985"/>
            <a:chOff x="8800403" y="2480809"/>
            <a:chExt cx="3106615" cy="3598985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330" y="3710202"/>
              <a:ext cx="1438659" cy="1438659"/>
            </a:xfrm>
            <a:prstGeom prst="rect">
              <a:avLst/>
            </a:prstGeom>
          </p:spPr>
        </p:pic>
        <p:sp>
          <p:nvSpPr>
            <p:cNvPr id="18" name="textruta 17"/>
            <p:cNvSpPr txBox="1"/>
            <p:nvPr/>
          </p:nvSpPr>
          <p:spPr>
            <a:xfrm>
              <a:off x="9652952" y="5043467"/>
              <a:ext cx="1497589" cy="92333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sv-SE" sz="2000" b="1" dirty="0" err="1"/>
                <a:t>Hiiumaa</a:t>
              </a:r>
              <a:r>
                <a:rPr lang="sv-SE" sz="2000" b="1" dirty="0"/>
                <a:t> </a:t>
              </a:r>
              <a:br>
                <a:rPr lang="sv-SE" sz="2000" b="1" dirty="0"/>
              </a:br>
              <a:r>
                <a:rPr lang="sv-SE" sz="2000" b="1" dirty="0" err="1"/>
                <a:t>Development</a:t>
              </a:r>
              <a:r>
                <a:rPr lang="sv-SE" sz="2000" b="1" dirty="0"/>
                <a:t> </a:t>
              </a:r>
              <a:br>
                <a:rPr lang="sv-SE" sz="2000" b="1" dirty="0"/>
              </a:br>
              <a:r>
                <a:rPr lang="sv-SE" sz="2000" b="1" dirty="0"/>
                <a:t>Center</a:t>
              </a: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9196668" y="2581962"/>
              <a:ext cx="232198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sv-SE" sz="2000" b="1" u="sng"/>
                <a:t>ASSOCIATE PARTNERS</a:t>
              </a:r>
            </a:p>
          </p:txBody>
        </p:sp>
        <p:sp>
          <p:nvSpPr>
            <p:cNvPr id="4" name="Rektangel: rundade hörn 3">
              <a:extLst>
                <a:ext uri="{FF2B5EF4-FFF2-40B4-BE49-F238E27FC236}">
                  <a16:creationId xmlns:a16="http://schemas.microsoft.com/office/drawing/2014/main" id="{4F930036-42C6-256F-C947-6CF32E9215F2}"/>
                </a:ext>
              </a:extLst>
            </p:cNvPr>
            <p:cNvSpPr/>
            <p:nvPr/>
          </p:nvSpPr>
          <p:spPr>
            <a:xfrm>
              <a:off x="8800403" y="2480809"/>
              <a:ext cx="3106615" cy="3598985"/>
            </a:xfrm>
            <a:prstGeom prst="roundRect">
              <a:avLst/>
            </a:prstGeom>
            <a:noFill/>
            <a:ln>
              <a:solidFill>
                <a:srgbClr val="8AB4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999486B4-5D7C-C018-8616-BADDE06F88C1}"/>
              </a:ext>
            </a:extLst>
          </p:cNvPr>
          <p:cNvSpPr/>
          <p:nvPr/>
        </p:nvSpPr>
        <p:spPr>
          <a:xfrm>
            <a:off x="8800403" y="714810"/>
            <a:ext cx="3106616" cy="1399271"/>
          </a:xfrm>
          <a:prstGeom prst="roundRect">
            <a:avLst/>
          </a:prstGeom>
          <a:noFill/>
          <a:ln>
            <a:solidFill>
              <a:srgbClr val="004E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F29E11-28CE-001D-0362-5F686C8B2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3532" y="2987050"/>
            <a:ext cx="2512714" cy="7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objekt 14" descr="En bild som visar Grafik, skärmbild, Teckensnitt, grafisk design&#10;&#10;Automatiskt genererad beskrivning">
            <a:extLst>
              <a:ext uri="{FF2B5EF4-FFF2-40B4-BE49-F238E27FC236}">
                <a16:creationId xmlns:a16="http://schemas.microsoft.com/office/drawing/2014/main" id="{7F0C6A64-5BDE-932E-97B7-B786236199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544512"/>
            <a:ext cx="3766207" cy="2115207"/>
          </a:xfrm>
          <a:prstGeom prst="rect">
            <a:avLst/>
          </a:prstGeom>
        </p:spPr>
      </p:pic>
      <p:pic>
        <p:nvPicPr>
          <p:cNvPr id="20" name="Bildobjekt 19" descr="En bild som visar text, grafisk design, Teckensnitt, Grafik&#10;&#10;Automatiskt genererad beskrivning">
            <a:extLst>
              <a:ext uri="{FF2B5EF4-FFF2-40B4-BE49-F238E27FC236}">
                <a16:creationId xmlns:a16="http://schemas.microsoft.com/office/drawing/2014/main" id="{79F2BA81-09C0-0665-F757-CCB74EE550E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2835" y="2006939"/>
            <a:ext cx="2649942" cy="467137"/>
          </a:xfrm>
          <a:prstGeom prst="rect">
            <a:avLst/>
          </a:prstGeom>
        </p:spPr>
      </p:pic>
      <p:sp>
        <p:nvSpPr>
          <p:cNvPr id="26" name="Rubrik 1">
            <a:extLst>
              <a:ext uri="{FF2B5EF4-FFF2-40B4-BE49-F238E27FC236}">
                <a16:creationId xmlns:a16="http://schemas.microsoft.com/office/drawing/2014/main" id="{505F3B2C-D404-9E17-CCA2-EFB17E3064D6}"/>
              </a:ext>
            </a:extLst>
          </p:cNvPr>
          <p:cNvSpPr txBox="1">
            <a:spLocks/>
          </p:cNvSpPr>
          <p:nvPr/>
        </p:nvSpPr>
        <p:spPr>
          <a:xfrm>
            <a:off x="532574" y="538098"/>
            <a:ext cx="7509360" cy="55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7997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2"/>
                </a:solidFill>
                <a:cs typeface="Calibri"/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90206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ev, utomhus, sjögräs, vatten&#10;&#10;Automatiskt genererad beskrivning">
            <a:extLst>
              <a:ext uri="{FF2B5EF4-FFF2-40B4-BE49-F238E27FC236}">
                <a16:creationId xmlns:a16="http://schemas.microsoft.com/office/drawing/2014/main" id="{14702F76-1129-AA0E-2ABD-0062287998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62" y="2049503"/>
            <a:ext cx="3395844" cy="22572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objekt 11" descr="En bild som visar gräs, utomhus, växt, Naturlandskap&#10;&#10;Automatiskt genererad beskrivning">
            <a:extLst>
              <a:ext uri="{FF2B5EF4-FFF2-40B4-BE49-F238E27FC236}">
                <a16:creationId xmlns:a16="http://schemas.microsoft.com/office/drawing/2014/main" id="{4E989EF7-3C92-9482-2593-9A609F3486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2" y="2049503"/>
            <a:ext cx="3385813" cy="22572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objekt 16" descr="En bild som visar utomhus, träd, klyfta, ström&#10;&#10;Automatiskt genererad beskrivning">
            <a:extLst>
              <a:ext uri="{FF2B5EF4-FFF2-40B4-BE49-F238E27FC236}">
                <a16:creationId xmlns:a16="http://schemas.microsoft.com/office/drawing/2014/main" id="{256895DA-2372-44A7-AB2A-A9ACAB837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24" y="2040703"/>
            <a:ext cx="3011314" cy="22584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7CAE28-CA49-B275-FDE8-92C72047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004E84"/>
                </a:solidFill>
              </a:rPr>
              <a:t>Supported by Nature</a:t>
            </a:r>
            <a:br>
              <a:rPr lang="en-GB" sz="4400" b="1" dirty="0">
                <a:solidFill>
                  <a:srgbClr val="004E84"/>
                </a:solidFill>
              </a:rPr>
            </a:br>
            <a:r>
              <a:rPr lang="en-GB" sz="3100" dirty="0" err="1">
                <a:solidFill>
                  <a:srgbClr val="004E84"/>
                </a:solidFill>
              </a:rPr>
              <a:t>F</a:t>
            </a:r>
            <a:r>
              <a:rPr lang="en-GB" sz="3100" b="1" dirty="0" err="1">
                <a:solidFill>
                  <a:srgbClr val="004E84"/>
                </a:solidFill>
              </a:rPr>
              <a:t>okus</a:t>
            </a:r>
            <a:r>
              <a:rPr lang="en-GB" sz="3100" b="1" dirty="0">
                <a:solidFill>
                  <a:srgbClr val="004E84"/>
                </a:solidFill>
              </a:rPr>
              <a:t> på </a:t>
            </a:r>
            <a:r>
              <a:rPr lang="en-GB" sz="3100" b="1" dirty="0" err="1">
                <a:solidFill>
                  <a:srgbClr val="004E84"/>
                </a:solidFill>
              </a:rPr>
              <a:t>naturbaserede</a:t>
            </a:r>
            <a:r>
              <a:rPr lang="en-GB" sz="3100" b="1" dirty="0">
                <a:solidFill>
                  <a:srgbClr val="004E84"/>
                </a:solidFill>
              </a:rPr>
              <a:t> </a:t>
            </a:r>
            <a:r>
              <a:rPr lang="en-GB" sz="3100" b="1" dirty="0" err="1">
                <a:solidFill>
                  <a:srgbClr val="004E84"/>
                </a:solidFill>
              </a:rPr>
              <a:t>løsninger</a:t>
            </a:r>
            <a:endParaRPr lang="en-GB" sz="3100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A0099A9-2CA5-8A23-F85F-7C47EFED3D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460944" y="7784211"/>
            <a:ext cx="10893425" cy="5332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0" i="0" dirty="0" err="1">
                <a:solidFill>
                  <a:srgbClr val="2A3135"/>
                </a:solidFill>
                <a:effectLst/>
                <a:highlight>
                  <a:srgbClr val="FFFFFF"/>
                </a:highlight>
                <a:latin typeface="-apple-system"/>
              </a:rPr>
              <a:t>Watercourse</a:t>
            </a:r>
            <a:r>
              <a:rPr lang="sv-SE" b="0" i="0" dirty="0">
                <a:solidFill>
                  <a:srgbClr val="2A3135"/>
                </a:solidFill>
                <a:effectLst/>
                <a:highlight>
                  <a:srgbClr val="FFFFFF"/>
                </a:highlight>
                <a:latin typeface="-apple-system"/>
              </a:rPr>
              <a:t> Restoration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B0CE02FA-18CD-99C9-A2E2-D58C2C2A8517}"/>
              </a:ext>
            </a:extLst>
          </p:cNvPr>
          <p:cNvSpPr txBox="1">
            <a:spLocks/>
          </p:cNvSpPr>
          <p:nvPr/>
        </p:nvSpPr>
        <p:spPr>
          <a:xfrm>
            <a:off x="4576362" y="4595190"/>
            <a:ext cx="3395844" cy="62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0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6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62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0" i="0" dirty="0">
                <a:solidFill>
                  <a:srgbClr val="2A3135"/>
                </a:solidFill>
                <a:effectLst/>
                <a:highlight>
                  <a:srgbClr val="FFFFFF"/>
                </a:highlight>
                <a:latin typeface="-apple-system"/>
              </a:rPr>
              <a:t>Kystvands habitater</a:t>
            </a:r>
            <a:endParaRPr lang="da-DK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B4BE5D69-582C-6102-EA73-6DFB1E236F55}"/>
              </a:ext>
            </a:extLst>
          </p:cNvPr>
          <p:cNvSpPr txBox="1">
            <a:spLocks/>
          </p:cNvSpPr>
          <p:nvPr/>
        </p:nvSpPr>
        <p:spPr>
          <a:xfrm>
            <a:off x="590989" y="4597042"/>
            <a:ext cx="3385813" cy="623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0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6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62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dirty="0"/>
              <a:t>Multifunktionelle vådområder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9CE583FE-DBEE-199D-F2F7-2DC9CB23C98D}"/>
              </a:ext>
            </a:extLst>
          </p:cNvPr>
          <p:cNvSpPr txBox="1">
            <a:spLocks/>
          </p:cNvSpPr>
          <p:nvPr/>
        </p:nvSpPr>
        <p:spPr>
          <a:xfrm>
            <a:off x="8458079" y="4595190"/>
            <a:ext cx="3395844" cy="62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0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6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62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0" i="0" dirty="0">
                <a:solidFill>
                  <a:srgbClr val="2A3135"/>
                </a:solidFill>
                <a:effectLst/>
                <a:highlight>
                  <a:srgbClr val="FFFFFF"/>
                </a:highlight>
                <a:latin typeface="-apple-system"/>
              </a:rPr>
              <a:t>Restaurering af vandløb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237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C8AEA-1752-3A65-C4D1-FED53F70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Supported</a:t>
            </a:r>
            <a:r>
              <a:rPr lang="sv-SE" dirty="0"/>
              <a:t> by Nature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236250-C26C-2034-F3EC-CD8B9736F0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460944" y="7784211"/>
            <a:ext cx="10893425" cy="5332413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CCA60A-66D0-2916-16E7-05285C5503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da-DK" dirty="0"/>
              <a:t>Formålet med projektet er at øge forståelsen af ​​naturbaserede løsninger, og hvordan de bidrager til forbedrede miljøforhold og biodiversitet i Østersøen. Et bedre viden grundlag om naturbaserede løsninger forventes på sigt at føre til hyppigere og mere hensigtsmæssig anvendelse i planlægningsprocesser og forvaltning af land og hav.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17 Læringssteder for naturbaserede løsninger bliver udviklet omkring Østersøen til demonstration og viden generering. Særligt fokus vil være på multifunktionelle vådområder, kystvandshabitater og restaurering af vandløb/floder. Udviklingen af ​​læringssteder vil involvere interessenter i en proces, hvor de kan deltage og påvirke. For at øge forståelsen for naturbaserede løsninger vil der blive organiseret aktiviteter på læringsstederne, når de er klar.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D76C9E0-0525-07E6-B3DA-83A0FFED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042" y="830423"/>
            <a:ext cx="5103628" cy="3965512"/>
          </a:xfrm>
        </p:spPr>
        <p:txBody>
          <a:bodyPr>
            <a:normAutofit/>
          </a:bodyPr>
          <a:lstStyle/>
          <a:p>
            <a:r>
              <a:rPr lang="da-DK" dirty="0"/>
              <a:t>17 Læringssteder for Naturbaserede Løsninger</a:t>
            </a:r>
            <a:br>
              <a:rPr lang="da-DK" dirty="0"/>
            </a:br>
            <a:br>
              <a:rPr lang="da-DK" dirty="0"/>
            </a:br>
            <a:r>
              <a:rPr lang="da-DK" dirty="0"/>
              <a:t>Åbner 2026!</a:t>
            </a:r>
          </a:p>
        </p:txBody>
      </p:sp>
    </p:spTree>
    <p:extLst>
      <p:ext uri="{BB962C8B-B14F-4D97-AF65-F5344CB8AC3E}">
        <p14:creationId xmlns:p14="http://schemas.microsoft.com/office/powerpoint/2010/main" val="364026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C8AEA-1752-3A65-C4D1-FED53F70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7" y="262997"/>
            <a:ext cx="6357078" cy="1043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 err="1">
                <a:latin typeface="+mj-lt"/>
              </a:rPr>
              <a:t>Møn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Biosfære</a:t>
            </a:r>
            <a:endParaRPr lang="en-US" dirty="0">
              <a:latin typeface="+mj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CCA60A-66D0-2916-16E7-05285C5503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3487" y="1484311"/>
            <a:ext cx="6075311" cy="4785860"/>
          </a:xfrm>
        </p:spPr>
        <p:txBody>
          <a:bodyPr vert="horz" lIns="91440" tIns="45720" rIns="91440" bIns="45720" rtlCol="0">
            <a:normAutofit/>
          </a:bodyPr>
          <a:lstStyle/>
          <a:p>
            <a:pPr marL="23400" indent="0">
              <a:buNone/>
            </a:pPr>
            <a:r>
              <a:rPr lang="da-DK" b="1" dirty="0">
                <a:solidFill>
                  <a:schemeClr val="tx1"/>
                </a:solidFill>
              </a:rPr>
              <a:t>Kystvands habitater </a:t>
            </a:r>
          </a:p>
          <a:p>
            <a:pPr marL="23400" indent="0">
              <a:buNone/>
            </a:pPr>
            <a:r>
              <a:rPr lang="da-DK" sz="2000" b="1" i="1" dirty="0">
                <a:solidFill>
                  <a:schemeClr val="tx1"/>
                </a:solidFill>
              </a:rPr>
              <a:t>Pilot stenrev og biodiversitet i havne</a:t>
            </a:r>
          </a:p>
          <a:p>
            <a:pPr marL="23400" indent="0">
              <a:buNone/>
            </a:pPr>
            <a:endParaRPr lang="da-DK" sz="2000" b="1" i="1" dirty="0">
              <a:solidFill>
                <a:schemeClr val="tx1"/>
              </a:solidFill>
            </a:endParaRPr>
          </a:p>
          <a:p>
            <a:pPr marL="366300" indent="-342900"/>
            <a:r>
              <a:rPr lang="da-DK" sz="2000" dirty="0">
                <a:solidFill>
                  <a:schemeClr val="tx1"/>
                </a:solidFill>
              </a:rPr>
              <a:t>Foreningen Møn Stenrev stiftet sidste år </a:t>
            </a:r>
          </a:p>
          <a:p>
            <a:pPr marL="366300" indent="-342900"/>
            <a:r>
              <a:rPr lang="da-DK" sz="2000" dirty="0">
                <a:solidFill>
                  <a:schemeClr val="tx1"/>
                </a:solidFill>
              </a:rPr>
              <a:t>Sikre tæt samarbejde med lokale interessenter</a:t>
            </a:r>
          </a:p>
          <a:p>
            <a:pPr marL="366300" indent="-342900"/>
            <a:r>
              <a:rPr lang="da-DK" sz="2000" dirty="0">
                <a:solidFill>
                  <a:schemeClr val="tx1"/>
                </a:solidFill>
              </a:rPr>
              <a:t>“liv efter projektdød”, det lange perspektiv</a:t>
            </a:r>
          </a:p>
          <a:p>
            <a:pPr marL="366300" indent="-342900"/>
            <a:r>
              <a:rPr lang="da-DK" sz="2000" dirty="0">
                <a:solidFill>
                  <a:schemeClr val="tx1"/>
                </a:solidFill>
              </a:rPr>
              <a:t>Samarbejde med AU - Center for Marin Naturgenopretning. Model for hvor der har været stenrev, men også hvor der er optimale forhold for genetablering. (historiske data) </a:t>
            </a:r>
          </a:p>
          <a:p>
            <a:pPr marL="366300" indent="-342900"/>
            <a:r>
              <a:rPr lang="da-DK" sz="2000" dirty="0">
                <a:solidFill>
                  <a:schemeClr val="tx1"/>
                </a:solidFill>
              </a:rPr>
              <a:t>Lokale foreninger hjælper med at indsamle supplerende data (aktuelle data) </a:t>
            </a:r>
          </a:p>
          <a:p>
            <a:pPr marL="2340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753D51F-FB35-828F-B23B-4C1D8160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236250-C26C-2034-F3EC-CD8B9736F0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460944" y="7784211"/>
            <a:ext cx="10893425" cy="53324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19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753D51F-FB35-828F-B23B-4C1D8160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C8AEA-1752-3A65-C4D1-FED53F70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678" y="117096"/>
            <a:ext cx="3635250" cy="9512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err="1">
                <a:latin typeface="+mj-lt"/>
              </a:rPr>
              <a:t>Møn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Biosfære</a:t>
            </a:r>
            <a:endParaRPr lang="en-US" sz="4000" dirty="0">
              <a:latin typeface="+mj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CCA60A-66D0-2916-16E7-05285C5503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20678" y="974999"/>
            <a:ext cx="4851918" cy="15349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chemeClr val="tx1"/>
                </a:solidFill>
              </a:rPr>
              <a:t>Biodiversitet i havne</a:t>
            </a:r>
          </a:p>
          <a:p>
            <a:pPr marL="366300" indent="-228600"/>
            <a:r>
              <a:rPr lang="da-DK" sz="1500" dirty="0">
                <a:solidFill>
                  <a:schemeClr val="tx1"/>
                </a:solidFill>
              </a:rPr>
              <a:t>9. august indviede vi 25 “</a:t>
            </a:r>
            <a:r>
              <a:rPr lang="da-DK" sz="1500" dirty="0" err="1">
                <a:solidFill>
                  <a:schemeClr val="tx1"/>
                </a:solidFill>
              </a:rPr>
              <a:t>biohuts</a:t>
            </a:r>
            <a:r>
              <a:rPr lang="da-DK" sz="1500" dirty="0">
                <a:solidFill>
                  <a:schemeClr val="tx1"/>
                </a:solidFill>
              </a:rPr>
              <a:t>” (fiskebørnehaver)                      i Klintholm Havn</a:t>
            </a:r>
          </a:p>
          <a:p>
            <a:pPr marL="366300" indent="-228600"/>
            <a:r>
              <a:rPr lang="da-DK" sz="1500" dirty="0">
                <a:solidFill>
                  <a:schemeClr val="tx1"/>
                </a:solidFill>
              </a:rPr>
              <a:t>Tæt samarbejde med Vandklubben i Klintholm Havn, der også står for fremtidig vedligehold</a:t>
            </a:r>
          </a:p>
          <a:p>
            <a:pPr marL="23400" indent="0">
              <a:buNone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236250-C26C-2034-F3EC-CD8B9736F0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460944" y="7784211"/>
            <a:ext cx="10893425" cy="5332413"/>
          </a:xfrm>
        </p:spPr>
        <p:txBody>
          <a:bodyPr/>
          <a:lstStyle/>
          <a:p>
            <a:endParaRPr lang="sv-SE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5DAE649-A0A2-B5C5-C924-6740A6C323B8}"/>
              </a:ext>
            </a:extLst>
          </p:cNvPr>
          <p:cNvSpPr txBox="1"/>
          <p:nvPr/>
        </p:nvSpPr>
        <p:spPr>
          <a:xfrm>
            <a:off x="289248" y="6434943"/>
            <a:ext cx="2715209" cy="161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50" i="1" dirty="0" err="1">
                <a:solidFill>
                  <a:schemeClr val="bg1"/>
                </a:solidFill>
              </a:rPr>
              <a:t>Biohut</a:t>
            </a:r>
            <a:r>
              <a:rPr lang="da-DK" sz="1050" i="1" dirty="0">
                <a:solidFill>
                  <a:schemeClr val="bg1"/>
                </a:solidFill>
              </a:rPr>
              <a:t> </a:t>
            </a:r>
            <a:r>
              <a:rPr lang="da-DK" sz="1050" i="1" dirty="0" err="1">
                <a:solidFill>
                  <a:schemeClr val="bg1"/>
                </a:solidFill>
              </a:rPr>
              <a:t>Copenhague</a:t>
            </a:r>
            <a:r>
              <a:rPr lang="da-DK" sz="1050" i="1" dirty="0">
                <a:solidFill>
                  <a:schemeClr val="bg1"/>
                </a:solidFill>
              </a:rPr>
              <a:t> ©Remy DUBAS , ECOCEAN</a:t>
            </a:r>
          </a:p>
        </p:txBody>
      </p:sp>
      <p:pic>
        <p:nvPicPr>
          <p:cNvPr id="8" name="Billede 7" descr="Et billede, der indeholder udendørs, sky, tøj, person&#10;&#10;Automatisk genereret beskrivelse">
            <a:extLst>
              <a:ext uri="{FF2B5EF4-FFF2-40B4-BE49-F238E27FC236}">
                <a16:creationId xmlns:a16="http://schemas.microsoft.com/office/drawing/2014/main" id="{CE3B9AA9-EC29-A290-6357-56A89FAA6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039" t="42040" r="36039" b="-3809"/>
          <a:stretch/>
        </p:blipFill>
        <p:spPr>
          <a:xfrm>
            <a:off x="5863514" y="2677886"/>
            <a:ext cx="514350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upported by Nature">
      <a:dk1>
        <a:srgbClr val="0C4D86"/>
      </a:dk1>
      <a:lt1>
        <a:srgbClr val="FFFFFF"/>
      </a:lt1>
      <a:dk2>
        <a:srgbClr val="0079B4"/>
      </a:dk2>
      <a:lt2>
        <a:srgbClr val="2BB7EA"/>
      </a:lt2>
      <a:accent1>
        <a:srgbClr val="2BB7EA"/>
      </a:accent1>
      <a:accent2>
        <a:srgbClr val="0C4D86"/>
      </a:accent2>
      <a:accent3>
        <a:srgbClr val="0079B4"/>
      </a:accent3>
      <a:accent4>
        <a:srgbClr val="AACD43"/>
      </a:accent4>
      <a:accent5>
        <a:srgbClr val="E4D09E"/>
      </a:accent5>
      <a:accent6>
        <a:srgbClr val="427879"/>
      </a:accent6>
      <a:hlink>
        <a:srgbClr val="2BB7EA"/>
      </a:hlink>
      <a:folHlink>
        <a:srgbClr val="0C4D86"/>
      </a:folHlink>
    </a:clrScheme>
    <a:fontScheme name="Supported by Natur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Deep Blue">
      <a:srgbClr val="004E84"/>
    </a:custClr>
    <a:custClr name="Bright Blue">
      <a:srgbClr val="007BB2"/>
    </a:custClr>
    <a:custClr name="Green">
      <a:srgbClr val="8AB419"/>
    </a:custClr>
    <a:custClr name="Warm Black">
      <a:srgbClr val="4B4B4B"/>
    </a:custClr>
    <a:custClr name="NO USE">
      <a:srgbClr val="F5FF00"/>
    </a:custClr>
    <a:custClr name="Deep Blue 57">
      <a:srgbClr val="7B8EB3"/>
    </a:custClr>
    <a:custClr name="Deep Blue 12">
      <a:srgbClr val="E4E5EE"/>
    </a:custClr>
    <a:custClr name="Bright Blue 57">
      <a:srgbClr val="89AFD1"/>
    </a:custClr>
    <a:custClr name="Bright Blue 12">
      <a:srgbClr val="E8EEF5"/>
    </a:custClr>
    <a:custClr name="Green 57">
      <a:srgbClr val="C1D488"/>
    </a:custClr>
    <a:custClr name="Green 12">
      <a:srgbClr val="F3F6E7"/>
    </a:custClr>
    <a:custClr name="NO USE">
      <a:srgbClr val="F5FF00"/>
    </a:custClr>
    <a:custClr name="Priority 1">
      <a:srgbClr val="CF9519"/>
    </a:custClr>
    <a:custClr name="Priority 2">
      <a:srgbClr val="5D7997"/>
    </a:custClr>
    <a:custClr name="Priority 3">
      <a:srgbClr val="5C8064"/>
    </a:custClr>
    <a:custClr name="Priority 4">
      <a:srgbClr val="8C8282"/>
    </a:custClr>
    <a:custClr name="NO USE">
      <a:srgbClr val="F5FF00"/>
    </a:custClr>
    <a:custClr name="ADD ON 1">
      <a:srgbClr val="6B9BC2"/>
    </a:custClr>
    <a:custClr name="ADD ON 2">
      <a:srgbClr val="A1A970"/>
    </a:custClr>
    <a:custClr name="ADD ON 3">
      <a:srgbClr val="CF8787"/>
    </a:custClr>
    <a:custClr name="ADD ON 4">
      <a:srgbClr val="FED440"/>
    </a:custClr>
    <a:custClr name="ADD ON 5">
      <a:srgbClr val="8E8C8C"/>
    </a:custClr>
    <a:custClr name="ADD ON 6">
      <a:srgbClr val="64AE53"/>
    </a:custClr>
    <a:custClr name="ADD ON 7">
      <a:srgbClr val="C86B35"/>
    </a:custClr>
    <a:custClr name="ADD ON 8">
      <a:srgbClr val="B134D8"/>
    </a:custClr>
    <a:custClr name="ADD ON 9">
      <a:srgbClr val="574C4C"/>
    </a:custClr>
    <a:custClr name="ADD ON 10">
      <a:srgbClr val="D62E3F"/>
    </a:custClr>
    <a:custClr name="ADD ON 11">
      <a:srgbClr val="C79F37"/>
    </a:custClr>
  </a:custClrLst>
  <a:extLst>
    <a:ext uri="{05A4C25C-085E-4340-85A3-A5531E510DB2}">
      <thm15:themeFamily xmlns:thm15="http://schemas.microsoft.com/office/thememl/2012/main" name="Presentation2" id="{77B6CCFF-D9D0-4E03-A48E-F28055DC9D74}" vid="{AE637DBB-A3C0-4332-A733-3E84FD44A5A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e68da6-4e84-42e3-8f6a-7c3049f757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D15E501D37FC47ACD3952BDCE22528" ma:contentTypeVersion="10" ma:contentTypeDescription="Opret et nyt dokument." ma:contentTypeScope="" ma:versionID="cb183d269548a3508502a4c0981a0fce">
  <xsd:schema xmlns:xsd="http://www.w3.org/2001/XMLSchema" xmlns:xs="http://www.w3.org/2001/XMLSchema" xmlns:p="http://schemas.microsoft.com/office/2006/metadata/properties" xmlns:ns3="b5e68da6-4e84-42e3-8f6a-7c3049f75739" targetNamespace="http://schemas.microsoft.com/office/2006/metadata/properties" ma:root="true" ma:fieldsID="099aa43d1e8dd516fc1984bd303e35da" ns3:_="">
    <xsd:import namespace="b5e68da6-4e84-42e3-8f6a-7c3049f7573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68da6-4e84-42e3-8f6a-7c3049f7573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36971A-3736-40BA-BA62-AE9B12612C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5BF4CA-7259-497C-8DAF-11BC16CF9AD9}">
  <ds:schemaRefs>
    <ds:schemaRef ds:uri="http://schemas.microsoft.com/office/2006/metadata/properties"/>
    <ds:schemaRef ds:uri="b5e68da6-4e84-42e3-8f6a-7c3049f7573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79BDA8-1DD3-43C6-8C66-8DC72A1C2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e68da6-4e84-42e3-8f6a-7c3049f75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Powerpoint_template_SbN_2024-08-14</Template>
  <TotalTime>319</TotalTime>
  <Words>366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-apple-system</vt:lpstr>
      <vt:lpstr>Arial</vt:lpstr>
      <vt:lpstr>Calibri</vt:lpstr>
      <vt:lpstr>Times New Roman</vt:lpstr>
      <vt:lpstr>Office</vt:lpstr>
      <vt:lpstr>PowerPoint-præsentation</vt:lpstr>
      <vt:lpstr>PowerPoint-præsentation</vt:lpstr>
      <vt:lpstr>Biosphere for Baltic</vt:lpstr>
      <vt:lpstr>PowerPoint-præsentation</vt:lpstr>
      <vt:lpstr>Supported by Nature Fokus på naturbaserede løsninger</vt:lpstr>
      <vt:lpstr>Supported by Nature</vt:lpstr>
      <vt:lpstr>17 Læringssteder for Naturbaserede Løsninger  Åbner 2026!</vt:lpstr>
      <vt:lpstr>Møn Biosfære</vt:lpstr>
      <vt:lpstr>Møn Biosfære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Søren Per Sørensen</dc:creator>
  <cp:keywords/>
  <dc:description/>
  <cp:lastModifiedBy>Jørgen Berg Christensen</cp:lastModifiedBy>
  <cp:revision>4</cp:revision>
  <dcterms:created xsi:type="dcterms:W3CDTF">2024-09-25T04:41:57Z</dcterms:created>
  <dcterms:modified xsi:type="dcterms:W3CDTF">2024-10-09T10:51:29Z</dcterms:modified>
  <cp:category/>
</cp:coreProperties>
</file>